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embeddings/oleObject1.bin" ContentType="application/vnd.openxmlformats-officedocument.oleObject"/>
  <Override PartName="/ppt/media/image13.png" ContentType="image/png"/>
  <Override PartName="/ppt/media/image12.jpeg" ContentType="image/jpeg"/>
  <Override PartName="/ppt/media/image8.png" ContentType="image/png"/>
  <Override PartName="/ppt/media/image14.jpeg" ContentType="image/jpeg"/>
  <Override PartName="/ppt/media/image7.png" ContentType="image/png"/>
  <Override PartName="/ppt/media/image22.jpeg" ContentType="image/jpe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3.png" ContentType="image/png"/>
  <Override PartName="/ppt/media/image20.jpeg" ContentType="image/jpeg"/>
  <Override PartName="/ppt/media/image21.png" ContentType="image/png"/>
  <Override PartName="/ppt/media/image19.png" ContentType="image/png"/>
  <Override PartName="/ppt/media/image18.jpeg" ContentType="image/jpeg"/>
  <Override PartName="/ppt/media/image1.png" ContentType="image/png"/>
  <Override PartName="/ppt/media/image24.png" ContentType="image/png"/>
  <Override PartName="/ppt/media/image17.png" ContentType="image/png"/>
  <Override PartName="/ppt/media/image16.jpeg" ContentType="image/jpeg"/>
  <Override PartName="/ppt/media/image15.png" ContentType="image/png"/>
  <Override PartName="/ppt/media/image2.png" ContentType="image/png"/>
  <Override PartName="/ppt/media/image9.jpeg" ContentType="image/jpeg"/>
  <Override PartName="/ppt/media/image3.png" ContentType="image/png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3FC472D-5C83-498F-B2A1-28EBE6CFFCF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3683D2F-3CE1-4BD4-8B29-C5E7BA0C84B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F430B03-CB29-479B-863F-569D5C8DD64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193B4C2-44FA-4C46-86A1-135D723E2BF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1637C14-CEFD-4070-89E6-C1D74FCB61EC}" type="slidenum">
              <a:t>&lt;#&gt;</a:t>
            </a:fld>
          </a:p>
        </p:txBody>
      </p:sp>
      <p:sp>
        <p:nvSpPr>
          <p:cNvPr id="3" name="PlaceHolder 2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3733C5B-001E-4CE6-BBF4-14AEBFF99BD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6D7972A-D451-4939-B5F7-4F487B8A45C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38AD6BA-71F8-47ED-AB78-4F405370DC8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378E6FE-C03A-4868-9549-1C0E5B38DB2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AF24A05-F15A-456D-A3A7-842B4D41D8D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0710487-9B8D-4B11-BFCB-AECC5CC34EA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B0E9794-FE89-476A-BABF-5070775FD22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FDF6E84-FE51-42E4-BABE-0A142EE25D7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F4495FE-137B-4EC6-ABAE-A53140345CC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28F04AA-4FB6-499A-B233-7A863739D4C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0D5201C-54A5-4BA4-906A-8A63AD5FDD9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17076BB-78D8-4C2C-8B0A-A2C3B50406D0}" type="slidenum">
              <a:t>&lt;#&gt;</a:t>
            </a:fld>
          </a:p>
        </p:txBody>
      </p:sp>
      <p:sp>
        <p:nvSpPr>
          <p:cNvPr id="10" name="PlaceHolder 9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FAA68B59-DCF7-4069-A50A-08A7118FD9E4}" type="slidenum">
              <a:t>&lt;#&gt;</a:t>
            </a:fld>
          </a:p>
        </p:txBody>
      </p:sp>
      <p:sp>
        <p:nvSpPr>
          <p:cNvPr id="3" name="PlaceHolder 2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F53D1A3D-8B6B-431F-A824-96371DD9C88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0D53909E-B6B0-4B55-858B-5640ED7496B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4E17D486-FE31-4DCF-B6CF-2253E61AA71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1B168E0-785A-41AF-B341-378D8B08110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1A049C1-5A12-49A1-9CBF-AE4969EAE5C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781ED57-E0AB-4783-BD86-930F3FCED66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B8B8603F-747A-4430-BC48-B60AACABB60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E7B6BD0F-71C9-4DA8-A800-86CEADF753F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A4CEE4FD-FE9C-4448-90DC-6B933D1E790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97D768EE-0A50-4628-97F3-45959772390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B863ED9B-D8A5-4282-B278-9132580EE8B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2861588B-800C-441D-9455-7C2CE71EF344}" type="slidenum">
              <a:t>&lt;#&gt;</a:t>
            </a:fld>
          </a:p>
        </p:txBody>
      </p:sp>
      <p:sp>
        <p:nvSpPr>
          <p:cNvPr id="10" name="PlaceHolder 9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C78A09FE-AD02-4FFA-B148-64B0F2F9DDD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F283843F-E811-4779-8660-9909774F446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79EE62A9-82CB-49F1-A0D7-062BD779E0D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B94E1E4-72F2-4D31-AA26-CBBD3487B92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85F679BB-9368-4DCE-BE2F-4C9BEA6419A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77655928-0FAA-4DFD-864C-E44569CB123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47A0E55B-CE50-4062-B446-B731D66BA01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EB10AA1-5728-47BE-8A04-AC1EB094329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5A639549-B7EC-44F3-846C-09382F7CB50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D8FCE903-D37D-48FB-8C59-E25E97559BE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47E071D-8357-4B2D-8D8D-93495CCF4A9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5D42DCC-BF3D-4DFE-A215-561BAB53894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05E09912-810D-4CAE-861D-6F5F56403F7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3D43619-6132-4A13-8CA1-93B43DF5286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12E3FE7-6BB2-470A-B912-C12203E7A1E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B0A3A5B-13CC-40DF-9751-3E358E2029C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15CBBE6-02FC-46EA-B468-855D703224D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D38DFB7-8482-4752-9238-556A4093E36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CAFA0FA-2AC5-4BE1-97DE-8F6281675679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320840" y="0"/>
            <a:ext cx="9852840" cy="129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219320" y="1600200"/>
            <a:ext cx="4978080" cy="4190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400800" y="1600200"/>
            <a:ext cx="4978080" cy="4190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4"/>
          </p:nvPr>
        </p:nvSpPr>
        <p:spPr>
          <a:xfrm>
            <a:off x="1320840" y="6248520"/>
            <a:ext cx="2539800" cy="456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 idx="5"/>
          </p:nvPr>
        </p:nvSpPr>
        <p:spPr>
          <a:xfrm>
            <a:off x="8737560" y="6248520"/>
            <a:ext cx="2539800" cy="456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2054111-E622-49A5-8165-80E96DD13740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320840" y="0"/>
            <a:ext cx="9852840" cy="129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219320" y="1600200"/>
            <a:ext cx="4978080" cy="4190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400800" y="1600200"/>
            <a:ext cx="4978080" cy="4190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6"/>
          </p:nvPr>
        </p:nvSpPr>
        <p:spPr>
          <a:xfrm>
            <a:off x="1320840" y="6248520"/>
            <a:ext cx="2539800" cy="456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 idx="7"/>
          </p:nvPr>
        </p:nvSpPr>
        <p:spPr>
          <a:xfrm>
            <a:off x="8737560" y="6248520"/>
            <a:ext cx="2539800" cy="456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618CB5F-4552-4084-9F4A-40DD43F2F87E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dt" idx="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ftr" idx="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sldNum" idx="1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D64B358-6612-49DF-B3C3-42588DEB4B16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4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4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4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4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4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4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4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4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oleObject" Target="../embeddings/oleObject1.bin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3351240" y="0"/>
            <a:ext cx="6859080" cy="129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685800" indent="-68580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Most common cause of technical failure is improper graft placement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 u="sng">
                <a:solidFill>
                  <a:srgbClr val="000000"/>
                </a:solidFill>
                <a:uFillTx/>
                <a:latin typeface="Calibri"/>
              </a:rPr>
              <a:t>Essential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 for successful ACL reconstruction</a:t>
            </a:r>
            <a:r>
              <a:rPr b="0" lang="en-US" sz="2800" spc="-1" strike="noStrike" baseline="30000">
                <a:solidFill>
                  <a:srgbClr val="000000"/>
                </a:solidFill>
                <a:latin typeface="Calibri"/>
              </a:rPr>
              <a:t>[8]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Complications caused by poor graft placement cannot be overcome by: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Best graft strength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Best fixation strength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Best rehabilitation program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icture 2" descr=""/>
          <p:cNvPicPr/>
          <p:nvPr/>
        </p:nvPicPr>
        <p:blipFill>
          <a:blip r:embed="rId1"/>
          <a:stretch/>
        </p:blipFill>
        <p:spPr>
          <a:xfrm>
            <a:off x="3962520" y="1523880"/>
            <a:ext cx="6221160" cy="5105160"/>
          </a:xfrm>
          <a:prstGeom prst="rect">
            <a:avLst/>
          </a:prstGeom>
          <a:ln w="0">
            <a:noFill/>
          </a:ln>
        </p:spPr>
      </p:pic>
      <p:sp>
        <p:nvSpPr>
          <p:cNvPr id="189" name="Rectangle 3"/>
          <p:cNvSpPr/>
          <p:nvPr/>
        </p:nvSpPr>
        <p:spPr>
          <a:xfrm>
            <a:off x="1676520" y="1523880"/>
            <a:ext cx="243792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800" spc="-1" strike="noStrike">
                <a:solidFill>
                  <a:srgbClr val="000000"/>
                </a:solidFill>
                <a:latin typeface="Palatino"/>
              </a:rPr>
              <a:t>Collection of Kinematic data:</a:t>
            </a:r>
            <a:endParaRPr b="0" lang="en-US" sz="18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Knee moved through ROM</a:t>
            </a:r>
            <a:endParaRPr b="0" lang="en-US" sz="16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i="1" lang="en-US" sz="1600" spc="-1" strike="noStrike" u="sng">
                <a:solidFill>
                  <a:srgbClr val="000000"/>
                </a:solidFill>
                <a:uFillTx/>
                <a:latin typeface="Palatino"/>
              </a:rPr>
              <a:t>Impingement </a:t>
            </a: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&amp; </a:t>
            </a:r>
            <a:r>
              <a:rPr b="0" i="1" lang="en-US" sz="1600" spc="-1" strike="noStrike" u="sng">
                <a:solidFill>
                  <a:srgbClr val="000000"/>
                </a:solidFill>
                <a:uFillTx/>
                <a:latin typeface="Palatino"/>
              </a:rPr>
              <a:t>Isometry</a:t>
            </a: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 data collected</a:t>
            </a:r>
            <a:endParaRPr b="0" lang="en-US" sz="16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Graft drawn on kinematically determined </a:t>
            </a:r>
            <a:r>
              <a:rPr b="0" i="1" lang="en-US" sz="1600" spc="-1" strike="noStrike" u="sng">
                <a:solidFill>
                  <a:srgbClr val="000000"/>
                </a:solidFill>
                <a:uFillTx/>
                <a:latin typeface="Palatino"/>
              </a:rPr>
              <a:t>isometric</a:t>
            </a: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 points with adjustable diameter</a:t>
            </a:r>
            <a:endParaRPr b="0" lang="en-US" sz="16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i="1" lang="en-US" sz="1600" spc="-1" strike="noStrike" u="sng">
                <a:solidFill>
                  <a:srgbClr val="000000"/>
                </a:solidFill>
                <a:uFillTx/>
                <a:latin typeface="Palatino"/>
              </a:rPr>
              <a:t>Impingement</a:t>
            </a: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 highlighted on notch “cloud”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1320840" y="0"/>
            <a:ext cx="9852840" cy="129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685800" indent="-68580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Picture 2" descr=""/>
          <p:cNvPicPr/>
          <p:nvPr/>
        </p:nvPicPr>
        <p:blipFill>
          <a:blip r:embed="rId1"/>
          <a:stretch/>
        </p:blipFill>
        <p:spPr>
          <a:xfrm>
            <a:off x="4098960" y="1523880"/>
            <a:ext cx="6111360" cy="5105160"/>
          </a:xfrm>
          <a:prstGeom prst="rect">
            <a:avLst/>
          </a:prstGeom>
          <a:ln w="0">
            <a:noFill/>
          </a:ln>
        </p:spPr>
      </p:pic>
      <p:sp>
        <p:nvSpPr>
          <p:cNvPr id="192" name="Rectangle 3"/>
          <p:cNvSpPr/>
          <p:nvPr/>
        </p:nvSpPr>
        <p:spPr>
          <a:xfrm>
            <a:off x="1676520" y="1523880"/>
            <a:ext cx="243792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800" spc="-1" strike="noStrike">
                <a:solidFill>
                  <a:srgbClr val="000000"/>
                </a:solidFill>
                <a:latin typeface="Palatino"/>
              </a:rPr>
              <a:t>Navigation: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20"/>
              </a:spcBef>
              <a:buNone/>
            </a:pPr>
            <a:endParaRPr b="0" lang="en-US" sz="16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Computer used to assist in drilling tibial and femoral tunnels in chosen location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1320840" y="0"/>
            <a:ext cx="9852840" cy="129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685800" indent="-68580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571680" indent="-57168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Rectangle 18"/>
          <p:cNvSpPr/>
          <p:nvPr/>
        </p:nvSpPr>
        <p:spPr>
          <a:xfrm>
            <a:off x="1828800" y="6248520"/>
            <a:ext cx="335232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343080" indent="-343080">
              <a:lnSpc>
                <a:spcPct val="100000"/>
              </a:lnSpc>
              <a:buNone/>
              <a:tabLst>
                <a:tab algn="l" pos="0"/>
              </a:tabLst>
            </a:pPr>
            <a:r>
              <a:rPr b="1" i="1" lang="en-US" sz="1400" spc="-1" strike="noStrike">
                <a:solidFill>
                  <a:srgbClr val="000000"/>
                </a:solidFill>
                <a:latin typeface="Palatino"/>
              </a:rPr>
              <a:t>MICCAI Conference 2001, 2003</a:t>
            </a:r>
            <a:endParaRPr b="0" lang="en-US" sz="1400" spc="-1" strike="noStrike">
              <a:latin typeface="Arial"/>
            </a:endParaRPr>
          </a:p>
        </p:txBody>
      </p:sp>
      <p:grpSp>
        <p:nvGrpSpPr>
          <p:cNvPr id="196" name="Group 19"/>
          <p:cNvGrpSpPr/>
          <p:nvPr/>
        </p:nvGrpSpPr>
        <p:grpSpPr>
          <a:xfrm>
            <a:off x="5486400" y="1828800"/>
            <a:ext cx="5181120" cy="3885840"/>
            <a:chOff x="5486400" y="1828800"/>
            <a:chExt cx="5181120" cy="3885840"/>
          </a:xfrm>
        </p:grpSpPr>
        <p:pic>
          <p:nvPicPr>
            <p:cNvPr id="197" name="Picture 3" descr="still_frame_03"/>
            <p:cNvPicPr/>
            <p:nvPr/>
          </p:nvPicPr>
          <p:blipFill>
            <a:blip r:embed="rId1"/>
            <a:stretch/>
          </p:blipFill>
          <p:spPr>
            <a:xfrm>
              <a:off x="5486400" y="1828800"/>
              <a:ext cx="5181120" cy="3885840"/>
            </a:xfrm>
            <a:prstGeom prst="rect">
              <a:avLst/>
            </a:prstGeom>
            <a:ln w="0">
              <a:noFill/>
            </a:ln>
          </p:spPr>
        </p:pic>
        <p:grpSp>
          <p:nvGrpSpPr>
            <p:cNvPr id="198" name="Group 4"/>
            <p:cNvGrpSpPr/>
            <p:nvPr/>
          </p:nvGrpSpPr>
          <p:grpSpPr>
            <a:xfrm>
              <a:off x="7467480" y="2209680"/>
              <a:ext cx="1143000" cy="3200400"/>
              <a:chOff x="7467480" y="2209680"/>
              <a:chExt cx="1143000" cy="3200400"/>
            </a:xfrm>
          </p:grpSpPr>
          <p:sp>
            <p:nvSpPr>
              <p:cNvPr id="199" name="Oval 5"/>
              <p:cNvSpPr/>
              <p:nvPr/>
            </p:nvSpPr>
            <p:spPr>
              <a:xfrm>
                <a:off x="7467480" y="2209680"/>
                <a:ext cx="1142640" cy="304560"/>
              </a:xfrm>
              <a:prstGeom prst="ellipse">
                <a:avLst/>
              </a:prstGeom>
              <a:noFill/>
              <a:ln w="76200">
                <a:solidFill>
                  <a:srgbClr val="cc33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0" name="Line 6"/>
              <p:cNvSpPr/>
              <p:nvPr/>
            </p:nvSpPr>
            <p:spPr>
              <a:xfrm>
                <a:off x="7467480" y="2361960"/>
                <a:ext cx="533520" cy="3048120"/>
              </a:xfrm>
              <a:prstGeom prst="line">
                <a:avLst/>
              </a:prstGeom>
              <a:ln w="76200">
                <a:solidFill>
                  <a:srgbClr val="cc33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1" name="Line 7"/>
              <p:cNvSpPr/>
              <p:nvPr/>
            </p:nvSpPr>
            <p:spPr>
              <a:xfrm flipH="1">
                <a:off x="8001000" y="2361960"/>
                <a:ext cx="609480" cy="3048120"/>
              </a:xfrm>
              <a:prstGeom prst="line">
                <a:avLst/>
              </a:prstGeom>
              <a:ln w="76200">
                <a:solidFill>
                  <a:srgbClr val="cc33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202" name="Group 12"/>
            <p:cNvGrpSpPr/>
            <p:nvPr/>
          </p:nvGrpSpPr>
          <p:grpSpPr>
            <a:xfrm>
              <a:off x="6629400" y="3047760"/>
              <a:ext cx="2438280" cy="1143360"/>
              <a:chOff x="6629400" y="3047760"/>
              <a:chExt cx="2438280" cy="1143360"/>
            </a:xfrm>
          </p:grpSpPr>
          <p:sp>
            <p:nvSpPr>
              <p:cNvPr id="203" name="Oval 13"/>
              <p:cNvSpPr/>
              <p:nvPr/>
            </p:nvSpPr>
            <p:spPr>
              <a:xfrm rot="16200000">
                <a:off x="6174000" y="3503880"/>
                <a:ext cx="1142640" cy="231840"/>
              </a:xfrm>
              <a:prstGeom prst="ellipse">
                <a:avLst/>
              </a:prstGeom>
              <a:noFill/>
              <a:ln w="76200">
                <a:solidFill>
                  <a:srgbClr val="ed7d31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4" name="Line 14"/>
              <p:cNvSpPr/>
              <p:nvPr/>
            </p:nvSpPr>
            <p:spPr>
              <a:xfrm flipV="1">
                <a:off x="6745320" y="3657600"/>
                <a:ext cx="2322360" cy="533160"/>
              </a:xfrm>
              <a:prstGeom prst="line">
                <a:avLst/>
              </a:prstGeom>
              <a:ln w="76200">
                <a:solidFill>
                  <a:srgbClr val="ed7d31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5" name="Line 15"/>
              <p:cNvSpPr/>
              <p:nvPr/>
            </p:nvSpPr>
            <p:spPr>
              <a:xfrm>
                <a:off x="6745320" y="3047760"/>
                <a:ext cx="2322360" cy="609840"/>
              </a:xfrm>
              <a:prstGeom prst="line">
                <a:avLst/>
              </a:prstGeom>
              <a:ln w="76200">
                <a:solidFill>
                  <a:srgbClr val="ed7d31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206" name="Group 8"/>
            <p:cNvGrpSpPr/>
            <p:nvPr/>
          </p:nvGrpSpPr>
          <p:grpSpPr>
            <a:xfrm>
              <a:off x="7772400" y="3276360"/>
              <a:ext cx="457200" cy="533880"/>
              <a:chOff x="7772400" y="3276360"/>
              <a:chExt cx="457200" cy="533880"/>
            </a:xfrm>
          </p:grpSpPr>
          <p:sp>
            <p:nvSpPr>
              <p:cNvPr id="207" name="Line 9"/>
              <p:cNvSpPr/>
              <p:nvPr/>
            </p:nvSpPr>
            <p:spPr>
              <a:xfrm>
                <a:off x="7772400" y="3809880"/>
                <a:ext cx="457200" cy="360"/>
              </a:xfrm>
              <a:prstGeom prst="line">
                <a:avLst/>
              </a:prstGeom>
              <a:ln w="28575">
                <a:solidFill>
                  <a:srgbClr val="ffcc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8" name="Line 10"/>
              <p:cNvSpPr/>
              <p:nvPr/>
            </p:nvSpPr>
            <p:spPr>
              <a:xfrm flipV="1">
                <a:off x="7772400" y="3276360"/>
                <a:ext cx="360" cy="533520"/>
              </a:xfrm>
              <a:prstGeom prst="line">
                <a:avLst/>
              </a:prstGeom>
              <a:ln w="28575">
                <a:solidFill>
                  <a:srgbClr val="ffcc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9" name="Line 11"/>
              <p:cNvSpPr/>
              <p:nvPr/>
            </p:nvSpPr>
            <p:spPr>
              <a:xfrm flipV="1">
                <a:off x="7772400" y="3558960"/>
                <a:ext cx="360720" cy="250920"/>
              </a:xfrm>
              <a:prstGeom prst="line">
                <a:avLst/>
              </a:prstGeom>
              <a:ln w="28575">
                <a:solidFill>
                  <a:srgbClr val="ffcc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210" name="Rectangle 20"/>
          <p:cNvSpPr/>
          <p:nvPr/>
        </p:nvSpPr>
        <p:spPr>
          <a:xfrm>
            <a:off x="1600200" y="1981080"/>
            <a:ext cx="3733560" cy="41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80880" indent="-3808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2800" spc="-1" strike="noStrike">
                <a:solidFill>
                  <a:srgbClr val="000000"/>
                </a:solidFill>
                <a:latin typeface="Palatino"/>
              </a:rPr>
              <a:t>Navigated Fluoroscopy:</a:t>
            </a:r>
            <a:endParaRPr b="0" lang="en-US" sz="2800" spc="-1" strike="noStrike">
              <a:latin typeface="Arial"/>
            </a:endParaRPr>
          </a:p>
          <a:p>
            <a:pPr lvl="1" marL="838080" indent="-38088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tarSymbol"/>
              <a:buAutoNum type="arabicPeriod"/>
            </a:pPr>
            <a:r>
              <a:rPr b="0" lang="en-US" sz="2000" spc="-1" strike="noStrike">
                <a:solidFill>
                  <a:srgbClr val="000000"/>
                </a:solidFill>
                <a:latin typeface="Palatino"/>
              </a:rPr>
              <a:t>Find two X-ray cones from source to detector,  in local coordinates</a:t>
            </a:r>
            <a:endParaRPr b="0" lang="en-US" sz="2000" spc="-1" strike="noStrike">
              <a:latin typeface="Arial"/>
            </a:endParaRPr>
          </a:p>
          <a:p>
            <a:pPr lvl="1" marL="838080" indent="-38088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000" spc="-1" strike="noStrike">
                <a:solidFill>
                  <a:srgbClr val="000000"/>
                </a:solidFill>
                <a:latin typeface="Palatino"/>
              </a:rPr>
              <a:t>Optical tracking links 3D coordinates of images to the surgical tools, the patient’s anatomy and a library of 3D objects or anatomical models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buNone/>
            </a:pP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571680" indent="-57168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12" name="Group 8"/>
          <p:cNvGrpSpPr/>
          <p:nvPr/>
        </p:nvGrpSpPr>
        <p:grpSpPr>
          <a:xfrm>
            <a:off x="3505320" y="1981080"/>
            <a:ext cx="7162560" cy="4114440"/>
            <a:chOff x="3505320" y="1981080"/>
            <a:chExt cx="7162560" cy="4114440"/>
          </a:xfrm>
        </p:grpSpPr>
        <p:pic>
          <p:nvPicPr>
            <p:cNvPr id="213" name="Picture 6" descr=""/>
            <p:cNvPicPr/>
            <p:nvPr/>
          </p:nvPicPr>
          <p:blipFill>
            <a:blip r:embed="rId1"/>
            <a:srcRect l="0" t="3276" r="0" b="9834"/>
            <a:stretch/>
          </p:blipFill>
          <p:spPr>
            <a:xfrm>
              <a:off x="3505320" y="1981080"/>
              <a:ext cx="7162560" cy="41144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14" name="Picture 7" descr=""/>
            <p:cNvPicPr/>
            <p:nvPr/>
          </p:nvPicPr>
          <p:blipFill>
            <a:blip r:embed="rId2"/>
            <a:srcRect l="1226" t="91046" r="75504" b="1490"/>
            <a:stretch/>
          </p:blipFill>
          <p:spPr>
            <a:xfrm>
              <a:off x="3581280" y="5029200"/>
              <a:ext cx="1066320" cy="3805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15" name="Rectangle 9"/>
          <p:cNvSpPr/>
          <p:nvPr/>
        </p:nvSpPr>
        <p:spPr>
          <a:xfrm>
            <a:off x="1676520" y="1981080"/>
            <a:ext cx="1828440" cy="457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600" spc="-1" strike="noStrike">
                <a:solidFill>
                  <a:srgbClr val="000000"/>
                </a:solidFill>
                <a:latin typeface="Palatino"/>
              </a:rPr>
              <a:t>CAS OR Setup: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20"/>
              </a:spcBef>
              <a:buNone/>
            </a:pPr>
            <a:endParaRPr b="0" lang="en-US" sz="16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Collecting location of impingement anatomy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571680" indent="-57168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17" name="Group 7"/>
          <p:cNvGrpSpPr/>
          <p:nvPr/>
        </p:nvGrpSpPr>
        <p:grpSpPr>
          <a:xfrm>
            <a:off x="3494160" y="1981080"/>
            <a:ext cx="7173720" cy="4114440"/>
            <a:chOff x="3494160" y="1981080"/>
            <a:chExt cx="7173720" cy="4114440"/>
          </a:xfrm>
        </p:grpSpPr>
        <p:pic>
          <p:nvPicPr>
            <p:cNvPr id="218" name="Picture 4" descr="tib_insertiont_images_1"/>
            <p:cNvPicPr/>
            <p:nvPr/>
          </p:nvPicPr>
          <p:blipFill>
            <a:blip r:embed="rId1"/>
            <a:stretch/>
          </p:blipFill>
          <p:spPr>
            <a:xfrm>
              <a:off x="3494160" y="1981080"/>
              <a:ext cx="7173720" cy="4114440"/>
            </a:xfrm>
            <a:prstGeom prst="rect">
              <a:avLst/>
            </a:prstGeom>
            <a:ln w="0">
              <a:noFill/>
            </a:ln>
            <a:effectLst>
              <a:outerShdw algn="ctr" dir="16935887" dist="25420" rotWithShape="0">
                <a:srgbClr val="808080">
                  <a:alpha val="75000"/>
                </a:srgbClr>
              </a:outerShdw>
            </a:effectLst>
          </p:spPr>
        </p:pic>
        <p:pic>
          <p:nvPicPr>
            <p:cNvPr id="219" name="Picture 5" descr=""/>
            <p:cNvPicPr/>
            <p:nvPr/>
          </p:nvPicPr>
          <p:blipFill>
            <a:blip r:embed="rId2"/>
            <a:srcRect l="1226" t="91046" r="75504" b="1490"/>
            <a:stretch/>
          </p:blipFill>
          <p:spPr>
            <a:xfrm>
              <a:off x="3500280" y="5257800"/>
              <a:ext cx="1066320" cy="3805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20" name="Rectangle 8"/>
          <p:cNvSpPr/>
          <p:nvPr/>
        </p:nvSpPr>
        <p:spPr>
          <a:xfrm>
            <a:off x="1676520" y="1523880"/>
            <a:ext cx="182844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600" spc="-1" strike="noStrike">
                <a:solidFill>
                  <a:srgbClr val="000000"/>
                </a:solidFill>
                <a:latin typeface="Palatino"/>
              </a:rPr>
              <a:t>Painting the Notch:</a:t>
            </a:r>
            <a:endParaRPr b="0" lang="en-US" sz="16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Collecting location of impingement anatomy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20"/>
              </a:spcBef>
              <a:buNone/>
            </a:pPr>
            <a:endParaRPr b="0" lang="en-US" sz="16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600" spc="-1" strike="noStrike">
                <a:solidFill>
                  <a:srgbClr val="000000"/>
                </a:solidFill>
                <a:latin typeface="Palatino"/>
              </a:rPr>
              <a:t>Selection of ACL insertion points:</a:t>
            </a:r>
            <a:endParaRPr b="0" lang="en-US" sz="16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Surgeon experience used to select “best” location for ACL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571680" indent="-57168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22" name="Group 8"/>
          <p:cNvGrpSpPr/>
          <p:nvPr/>
        </p:nvGrpSpPr>
        <p:grpSpPr>
          <a:xfrm>
            <a:off x="3479760" y="1981080"/>
            <a:ext cx="7187760" cy="4114440"/>
            <a:chOff x="3479760" y="1981080"/>
            <a:chExt cx="7187760" cy="4114440"/>
          </a:xfrm>
        </p:grpSpPr>
        <p:pic>
          <p:nvPicPr>
            <p:cNvPr id="223" name="Picture 4" descr="kinematics_images_1"/>
            <p:cNvPicPr/>
            <p:nvPr/>
          </p:nvPicPr>
          <p:blipFill>
            <a:blip r:embed="rId1"/>
            <a:stretch/>
          </p:blipFill>
          <p:spPr>
            <a:xfrm>
              <a:off x="3479760" y="1981080"/>
              <a:ext cx="7187760" cy="4114440"/>
            </a:xfrm>
            <a:prstGeom prst="rect">
              <a:avLst/>
            </a:prstGeom>
            <a:ln w="0">
              <a:noFill/>
            </a:ln>
            <a:effectLst>
              <a:outerShdw algn="ctr" dir="16935887" dist="25420" rotWithShape="0">
                <a:srgbClr val="808080">
                  <a:alpha val="75000"/>
                </a:srgbClr>
              </a:outerShdw>
            </a:effectLst>
          </p:spPr>
        </p:pic>
        <p:sp>
          <p:nvSpPr>
            <p:cNvPr id="224" name="Rectangle 6"/>
            <p:cNvSpPr/>
            <p:nvPr/>
          </p:nvSpPr>
          <p:spPr>
            <a:xfrm>
              <a:off x="6464160" y="5334120"/>
              <a:ext cx="2514240" cy="380520"/>
            </a:xfrm>
            <a:prstGeom prst="rect">
              <a:avLst/>
            </a:prstGeom>
            <a:noFill/>
            <a:ln w="38100">
              <a:solidFill>
                <a:srgbClr val="9933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25" name="Picture 7" descr=""/>
            <p:cNvPicPr/>
            <p:nvPr/>
          </p:nvPicPr>
          <p:blipFill>
            <a:blip r:embed="rId2"/>
            <a:srcRect l="1226" t="91046" r="75504" b="1490"/>
            <a:stretch/>
          </p:blipFill>
          <p:spPr>
            <a:xfrm>
              <a:off x="3492360" y="5257800"/>
              <a:ext cx="1066320" cy="3805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26" name="Rectangle 9"/>
          <p:cNvSpPr/>
          <p:nvPr/>
        </p:nvSpPr>
        <p:spPr>
          <a:xfrm>
            <a:off x="1676520" y="1523880"/>
            <a:ext cx="182844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600" spc="-1" strike="noStrike">
                <a:solidFill>
                  <a:srgbClr val="000000"/>
                </a:solidFill>
                <a:latin typeface="Palatino"/>
              </a:rPr>
              <a:t>Collection of Kinematic data:</a:t>
            </a:r>
            <a:endParaRPr b="0" lang="en-US" sz="16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Palatino"/>
              </a:rPr>
              <a:t>Knee moved through ROM</a:t>
            </a:r>
            <a:endParaRPr b="0" lang="en-US" sz="14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i="1" lang="en-US" sz="1400" spc="-1" strike="noStrike" u="sng">
                <a:solidFill>
                  <a:srgbClr val="000000"/>
                </a:solidFill>
                <a:uFillTx/>
                <a:latin typeface="Palatino"/>
              </a:rPr>
              <a:t>Impingement </a:t>
            </a:r>
            <a:r>
              <a:rPr b="0" lang="en-US" sz="1400" spc="-1" strike="noStrike">
                <a:solidFill>
                  <a:srgbClr val="000000"/>
                </a:solidFill>
                <a:latin typeface="Palatino"/>
              </a:rPr>
              <a:t>&amp; </a:t>
            </a:r>
            <a:r>
              <a:rPr b="0" i="1" lang="en-US" sz="1400" spc="-1" strike="noStrike" u="sng">
                <a:solidFill>
                  <a:srgbClr val="000000"/>
                </a:solidFill>
                <a:uFillTx/>
                <a:latin typeface="Palatino"/>
              </a:rPr>
              <a:t>Isometry</a:t>
            </a:r>
            <a:r>
              <a:rPr b="0" lang="en-US" sz="1400" spc="-1" strike="noStrike">
                <a:solidFill>
                  <a:srgbClr val="000000"/>
                </a:solidFill>
                <a:latin typeface="Palatino"/>
              </a:rPr>
              <a:t> data collected</a:t>
            </a:r>
            <a:endParaRPr b="0" lang="en-US" sz="14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Palatino"/>
              </a:rPr>
              <a:t>Graft drawn on kinematically determined </a:t>
            </a:r>
            <a:r>
              <a:rPr b="0" i="1" lang="en-US" sz="1400" spc="-1" strike="noStrike" u="sng">
                <a:solidFill>
                  <a:srgbClr val="000000"/>
                </a:solidFill>
                <a:uFillTx/>
                <a:latin typeface="Palatino"/>
              </a:rPr>
              <a:t>isometric</a:t>
            </a:r>
            <a:r>
              <a:rPr b="0" lang="en-US" sz="1400" spc="-1" strike="noStrike">
                <a:solidFill>
                  <a:srgbClr val="000000"/>
                </a:solidFill>
                <a:latin typeface="Palatino"/>
              </a:rPr>
              <a:t> points with adjustable diameter</a:t>
            </a:r>
            <a:endParaRPr b="0" lang="en-US" sz="14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i="1" lang="en-US" sz="1400" spc="-1" strike="noStrike" u="sng">
                <a:solidFill>
                  <a:srgbClr val="000000"/>
                </a:solidFill>
                <a:uFillTx/>
                <a:latin typeface="Palatino"/>
              </a:rPr>
              <a:t>Impingement</a:t>
            </a:r>
            <a:r>
              <a:rPr b="0" lang="en-US" sz="1400" spc="-1" strike="noStrike">
                <a:solidFill>
                  <a:srgbClr val="000000"/>
                </a:solidFill>
                <a:latin typeface="Palatino"/>
              </a:rPr>
              <a:t> highlighted on notch “cloud”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571680" indent="-57168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28" name="Group 6"/>
          <p:cNvGrpSpPr/>
          <p:nvPr/>
        </p:nvGrpSpPr>
        <p:grpSpPr>
          <a:xfrm>
            <a:off x="3481560" y="1981080"/>
            <a:ext cx="7186320" cy="4114440"/>
            <a:chOff x="3481560" y="1981080"/>
            <a:chExt cx="7186320" cy="4114440"/>
          </a:xfrm>
        </p:grpSpPr>
        <p:pic>
          <p:nvPicPr>
            <p:cNvPr id="229" name="Picture 3" descr="kinematics_imageless_1"/>
            <p:cNvPicPr/>
            <p:nvPr/>
          </p:nvPicPr>
          <p:blipFill>
            <a:blip r:embed="rId1"/>
            <a:stretch/>
          </p:blipFill>
          <p:spPr>
            <a:xfrm>
              <a:off x="3481560" y="1981080"/>
              <a:ext cx="7186320" cy="4114440"/>
            </a:xfrm>
            <a:prstGeom prst="rect">
              <a:avLst/>
            </a:prstGeom>
            <a:ln w="0">
              <a:noFill/>
            </a:ln>
            <a:effectLst>
              <a:outerShdw algn="ctr" dir="16935887" dist="25420" rotWithShape="0">
                <a:srgbClr val="808080">
                  <a:alpha val="75000"/>
                </a:srgbClr>
              </a:outerShdw>
            </a:effectLst>
          </p:spPr>
        </p:pic>
        <p:sp>
          <p:nvSpPr>
            <p:cNvPr id="230" name="Rectangle 4"/>
            <p:cNvSpPr/>
            <p:nvPr/>
          </p:nvSpPr>
          <p:spPr>
            <a:xfrm>
              <a:off x="6465960" y="5334120"/>
              <a:ext cx="2514240" cy="380520"/>
            </a:xfrm>
            <a:prstGeom prst="rect">
              <a:avLst/>
            </a:prstGeom>
            <a:noFill/>
            <a:ln w="38100">
              <a:solidFill>
                <a:srgbClr val="9933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31" name="Picture 5" descr=""/>
            <p:cNvPicPr/>
            <p:nvPr/>
          </p:nvPicPr>
          <p:blipFill>
            <a:blip r:embed="rId2"/>
            <a:srcRect l="1226" t="91046" r="75504" b="1490"/>
            <a:stretch/>
          </p:blipFill>
          <p:spPr>
            <a:xfrm>
              <a:off x="3494160" y="5257800"/>
              <a:ext cx="1066320" cy="3805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32" name="Rectangle 8"/>
          <p:cNvSpPr/>
          <p:nvPr/>
        </p:nvSpPr>
        <p:spPr>
          <a:xfrm>
            <a:off x="1676520" y="1523880"/>
            <a:ext cx="175212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800" spc="-1" strike="noStrike">
                <a:solidFill>
                  <a:srgbClr val="000000"/>
                </a:solidFill>
                <a:latin typeface="Palatino"/>
              </a:rPr>
              <a:t>Non-Image Guided: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Palatino"/>
              </a:rPr>
              <a:t>Same principles applied without X-rays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571680" indent="-57168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34" name="Group 5"/>
          <p:cNvGrpSpPr/>
          <p:nvPr/>
        </p:nvGrpSpPr>
        <p:grpSpPr>
          <a:xfrm>
            <a:off x="3479760" y="1981080"/>
            <a:ext cx="7187760" cy="4114440"/>
            <a:chOff x="3479760" y="1981080"/>
            <a:chExt cx="7187760" cy="4114440"/>
          </a:xfrm>
        </p:grpSpPr>
        <p:pic>
          <p:nvPicPr>
            <p:cNvPr id="235" name="Picture 3" descr="tib_tunnel_place_1"/>
            <p:cNvPicPr/>
            <p:nvPr/>
          </p:nvPicPr>
          <p:blipFill>
            <a:blip r:embed="rId1"/>
            <a:stretch/>
          </p:blipFill>
          <p:spPr>
            <a:xfrm>
              <a:off x="3479760" y="1981080"/>
              <a:ext cx="7187760" cy="4114440"/>
            </a:xfrm>
            <a:prstGeom prst="rect">
              <a:avLst/>
            </a:prstGeom>
            <a:ln w="0">
              <a:noFill/>
            </a:ln>
            <a:effectLst>
              <a:outerShdw algn="ctr" dir="16935887" dist="25420" rotWithShape="0">
                <a:srgbClr val="808080">
                  <a:alpha val="75000"/>
                </a:srgbClr>
              </a:outerShdw>
            </a:effectLst>
          </p:spPr>
        </p:pic>
        <p:pic>
          <p:nvPicPr>
            <p:cNvPr id="236" name="Picture 4" descr=""/>
            <p:cNvPicPr/>
            <p:nvPr/>
          </p:nvPicPr>
          <p:blipFill>
            <a:blip r:embed="rId2"/>
            <a:srcRect l="1226" t="91046" r="75504" b="1490"/>
            <a:stretch/>
          </p:blipFill>
          <p:spPr>
            <a:xfrm>
              <a:off x="3492360" y="5257800"/>
              <a:ext cx="1066320" cy="3805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37" name="Rectangle 6"/>
          <p:cNvSpPr/>
          <p:nvPr/>
        </p:nvSpPr>
        <p:spPr>
          <a:xfrm>
            <a:off x="1676520" y="1523880"/>
            <a:ext cx="182844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800" spc="-1" strike="noStrike">
                <a:solidFill>
                  <a:srgbClr val="000000"/>
                </a:solidFill>
                <a:latin typeface="Palatino"/>
              </a:rPr>
              <a:t>Tibial      Tunnel Planning: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20"/>
              </a:spcBef>
              <a:buNone/>
            </a:pPr>
            <a:endParaRPr b="0" lang="en-US" sz="16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Computer used to assist in drilling tibial and femoral tunnels in chosen location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571680" indent="-57168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39" name="Group 6"/>
          <p:cNvGrpSpPr/>
          <p:nvPr/>
        </p:nvGrpSpPr>
        <p:grpSpPr>
          <a:xfrm>
            <a:off x="3457440" y="1981080"/>
            <a:ext cx="7210080" cy="4114440"/>
            <a:chOff x="3457440" y="1981080"/>
            <a:chExt cx="7210080" cy="4114440"/>
          </a:xfrm>
        </p:grpSpPr>
        <p:pic>
          <p:nvPicPr>
            <p:cNvPr id="240" name="Picture 4" descr="fem_tunnel_place_1"/>
            <p:cNvPicPr/>
            <p:nvPr/>
          </p:nvPicPr>
          <p:blipFill>
            <a:blip r:embed="rId1"/>
            <a:stretch/>
          </p:blipFill>
          <p:spPr>
            <a:xfrm>
              <a:off x="3457440" y="1981080"/>
              <a:ext cx="7210080" cy="4114440"/>
            </a:xfrm>
            <a:prstGeom prst="rect">
              <a:avLst/>
            </a:prstGeom>
            <a:ln w="0">
              <a:noFill/>
            </a:ln>
            <a:effectLst>
              <a:outerShdw algn="ctr" dir="16935887" dist="25420" rotWithShape="0">
                <a:srgbClr val="808080">
                  <a:alpha val="75000"/>
                </a:srgbClr>
              </a:outerShdw>
            </a:effectLst>
          </p:spPr>
        </p:pic>
        <p:pic>
          <p:nvPicPr>
            <p:cNvPr id="241" name="Picture 5" descr=""/>
            <p:cNvPicPr/>
            <p:nvPr/>
          </p:nvPicPr>
          <p:blipFill>
            <a:blip r:embed="rId2"/>
            <a:srcRect l="1226" t="91046" r="75504" b="1490"/>
            <a:stretch/>
          </p:blipFill>
          <p:spPr>
            <a:xfrm>
              <a:off x="3481560" y="5257800"/>
              <a:ext cx="1066320" cy="3805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42" name="Rectangle 7"/>
          <p:cNvSpPr/>
          <p:nvPr/>
        </p:nvSpPr>
        <p:spPr>
          <a:xfrm>
            <a:off x="1676520" y="1523880"/>
            <a:ext cx="175212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800" spc="-1" strike="noStrike">
                <a:solidFill>
                  <a:srgbClr val="000000"/>
                </a:solidFill>
                <a:latin typeface="Palatino"/>
              </a:rPr>
              <a:t>Femoral Tunnel Planning: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20"/>
              </a:spcBef>
              <a:buNone/>
            </a:pPr>
            <a:endParaRPr b="0" lang="en-US" sz="16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Computer used to assist in drilling tibial and femoral tunnels in chosen location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571680" indent="-57168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244" name="Group 7"/>
          <p:cNvGrpSpPr/>
          <p:nvPr/>
        </p:nvGrpSpPr>
        <p:grpSpPr>
          <a:xfrm>
            <a:off x="3479760" y="1981080"/>
            <a:ext cx="7187760" cy="4114440"/>
            <a:chOff x="3479760" y="1981080"/>
            <a:chExt cx="7187760" cy="4114440"/>
          </a:xfrm>
        </p:grpSpPr>
        <p:pic>
          <p:nvPicPr>
            <p:cNvPr id="245" name="Picture 3" descr="fem_guidance_1"/>
            <p:cNvPicPr/>
            <p:nvPr/>
          </p:nvPicPr>
          <p:blipFill>
            <a:blip r:embed="rId1"/>
            <a:stretch/>
          </p:blipFill>
          <p:spPr>
            <a:xfrm>
              <a:off x="3479760" y="1981080"/>
              <a:ext cx="7187760" cy="4114440"/>
            </a:xfrm>
            <a:prstGeom prst="rect">
              <a:avLst/>
            </a:prstGeom>
            <a:ln w="0">
              <a:noFill/>
            </a:ln>
            <a:effectLst>
              <a:outerShdw algn="ctr" dir="16935887" dist="25420" rotWithShape="0">
                <a:srgbClr val="808080">
                  <a:alpha val="75000"/>
                </a:srgbClr>
              </a:outerShdw>
            </a:effectLst>
          </p:spPr>
        </p:pic>
        <p:sp>
          <p:nvSpPr>
            <p:cNvPr id="246" name="Oval 4"/>
            <p:cNvSpPr/>
            <p:nvPr/>
          </p:nvSpPr>
          <p:spPr>
            <a:xfrm>
              <a:off x="5397480" y="5105520"/>
              <a:ext cx="990360" cy="837720"/>
            </a:xfrm>
            <a:prstGeom prst="ellipse">
              <a:avLst/>
            </a:prstGeom>
            <a:noFill/>
            <a:ln w="38100">
              <a:solidFill>
                <a:srgbClr val="9933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7" name="Oval 5"/>
            <p:cNvSpPr/>
            <p:nvPr/>
          </p:nvSpPr>
          <p:spPr>
            <a:xfrm>
              <a:off x="9055080" y="5105520"/>
              <a:ext cx="914040" cy="914040"/>
            </a:xfrm>
            <a:prstGeom prst="ellipse">
              <a:avLst/>
            </a:prstGeom>
            <a:noFill/>
            <a:ln w="38100">
              <a:solidFill>
                <a:srgbClr val="9933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48" name="Picture 6" descr=""/>
            <p:cNvPicPr/>
            <p:nvPr/>
          </p:nvPicPr>
          <p:blipFill>
            <a:blip r:embed="rId2"/>
            <a:srcRect l="1226" t="91046" r="75504" b="1490"/>
            <a:stretch/>
          </p:blipFill>
          <p:spPr>
            <a:xfrm>
              <a:off x="3492360" y="5257800"/>
              <a:ext cx="1066320" cy="380520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249" name="Picture 8" descr=""/>
          <p:cNvPicPr/>
          <p:nvPr/>
        </p:nvPicPr>
        <p:blipFill>
          <a:blip r:embed="rId3"/>
          <a:srcRect l="45141" t="61191" r="36157" b="26868"/>
          <a:stretch/>
        </p:blipFill>
        <p:spPr>
          <a:xfrm>
            <a:off x="6858000" y="5029200"/>
            <a:ext cx="1142640" cy="609120"/>
          </a:xfrm>
          <a:prstGeom prst="rect">
            <a:avLst/>
          </a:prstGeom>
          <a:ln w="0">
            <a:noFill/>
          </a:ln>
        </p:spPr>
      </p:pic>
      <p:sp>
        <p:nvSpPr>
          <p:cNvPr id="250" name="Rectangle 9"/>
          <p:cNvSpPr/>
          <p:nvPr/>
        </p:nvSpPr>
        <p:spPr>
          <a:xfrm>
            <a:off x="1676520" y="1523880"/>
            <a:ext cx="175212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800" spc="-1" strike="noStrike">
                <a:solidFill>
                  <a:srgbClr val="000000"/>
                </a:solidFill>
                <a:latin typeface="Palatino"/>
              </a:rPr>
              <a:t>Navigation: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20"/>
              </a:spcBef>
              <a:buNone/>
            </a:pPr>
            <a:endParaRPr b="0" lang="en-US" sz="16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Palatino"/>
              </a:rPr>
              <a:t>Computer used to assist in drilling tibial and femoral tunnels in chosen location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3351240" y="0"/>
            <a:ext cx="6859080" cy="129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685800" indent="-68580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609480" indent="-609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 u="sng">
                <a:solidFill>
                  <a:srgbClr val="000000"/>
                </a:solidFill>
                <a:uFillTx/>
                <a:latin typeface="Calibri"/>
              </a:rPr>
              <a:t>Principles: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990720" indent="-533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AutoNum type="arabicPeriod"/>
            </a:pPr>
            <a:r>
              <a:rPr b="1" lang="en-US" sz="2800" spc="-1" strike="noStrike">
                <a:solidFill>
                  <a:srgbClr val="000000"/>
                </a:solidFill>
                <a:latin typeface="Calibri"/>
              </a:rPr>
              <a:t>Impingement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371600" indent="-4572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Graft impinges on surrounding anatomical boundaries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990720" indent="-533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AutoNum type="arabicPeriod"/>
            </a:pPr>
            <a:r>
              <a:rPr b="1" lang="en-US" sz="2800" spc="-1" strike="noStrike">
                <a:solidFill>
                  <a:srgbClr val="000000"/>
                </a:solidFill>
                <a:latin typeface="Calibri"/>
              </a:rPr>
              <a:t>Isometry: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371600" indent="-4572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Graft length changes during knee range of motion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320840" y="0"/>
            <a:ext cx="9852840" cy="129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685800" indent="-68580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Isometry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2438280" y="1600200"/>
            <a:ext cx="3982680" cy="4190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5000"/>
          </a:bodyPr>
          <a:p>
            <a:pPr marL="533520" indent="-533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 u="sng">
                <a:solidFill>
                  <a:srgbClr val="000000"/>
                </a:solidFill>
                <a:uFillTx/>
                <a:latin typeface="Calibri"/>
              </a:rPr>
              <a:t>Isometry: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533520" indent="-533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ACL graft length change during knee ROM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914400" indent="-4572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Causes stretching / failure of graft leading to anterior laxity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533520" indent="-533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 u="sng">
                <a:solidFill>
                  <a:srgbClr val="000000"/>
                </a:solidFill>
                <a:uFillTx/>
                <a:latin typeface="Calibri"/>
              </a:rPr>
              <a:t>Oversimplified theory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… but still applicable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170" name=""/>
          <p:cNvGraphicFramePr/>
          <p:nvPr/>
        </p:nvGraphicFramePr>
        <p:xfrm>
          <a:off x="6335640" y="2414520"/>
          <a:ext cx="3722400" cy="2560320"/>
        </p:xfrm>
        <a:graphic>
          <a:graphicData uri="http://schemas.openxmlformats.org/presentationml/2006/ole">
            <p:oleObj progId="MSPhotoEd.3" r:id="rId1" spid="">
              <p:embed/>
              <p:pic>
                <p:nvPicPr>
                  <p:cNvPr id="171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6335640" y="2414520"/>
                    <a:ext cx="3722400" cy="2560320"/>
                  </a:xfrm>
                  <a:prstGeom prst="rect">
                    <a:avLst/>
                  </a:prstGeom>
                  <a:ln w="0">
                    <a:noFill/>
                  </a:ln>
                </p:spPr>
              </p:pic>
            </p:oleObj>
          </a:graphicData>
        </a:graphic>
      </p:graphicFrame>
      <p:pic>
        <p:nvPicPr>
          <p:cNvPr id="172" name="" descr=""/>
          <p:cNvPicPr/>
          <p:nvPr/>
        </p:nvPicPr>
        <p:blipFill>
          <a:blip r:embed="rId3"/>
          <a:stretch/>
        </p:blipFill>
        <p:spPr>
          <a:xfrm>
            <a:off x="6324480" y="2413080"/>
            <a:ext cx="3720960" cy="2552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685800" indent="-68580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Isometry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533520" indent="-533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Usually determined after ACL graft implanted by measuring graft  motion with knee ROM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533520" indent="-533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TOO LATE  TO CHANGE !!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685800" indent="-68580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2819520" y="1600200"/>
            <a:ext cx="7543440" cy="4114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89000"/>
          </a:bodyPr>
          <a:p>
            <a:pPr marL="609480" indent="-609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SOLUTION: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990720" indent="-53352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r>
              <a:rPr b="1" lang="en-US" sz="2800" spc="-1" strike="noStrike" u="sng">
                <a:solidFill>
                  <a:srgbClr val="000000"/>
                </a:solidFill>
                <a:uFillTx/>
                <a:latin typeface="Calibri"/>
              </a:rPr>
              <a:t>Computer Assisted ACL reconstruction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371600" indent="-4572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AutoNum type="arabicPeriod"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Computer assisted choice of tunnel insertion points based on </a:t>
            </a:r>
            <a:r>
              <a:rPr b="0" i="1" lang="en-US" sz="2800" spc="-1" strike="noStrike">
                <a:solidFill>
                  <a:srgbClr val="000000"/>
                </a:solidFill>
                <a:latin typeface="Calibri"/>
              </a:rPr>
              <a:t>impingement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and </a:t>
            </a:r>
            <a:r>
              <a:rPr b="0" i="1" lang="en-US" sz="2800" spc="-1" strike="noStrike">
                <a:solidFill>
                  <a:srgbClr val="000000"/>
                </a:solidFill>
                <a:latin typeface="Calibri"/>
              </a:rPr>
              <a:t>isometry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371600" indent="-4572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AutoNum type="arabicPeriod"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Computer +/- image guided tunnel placement with increased </a:t>
            </a:r>
            <a:r>
              <a:rPr b="0" lang="en-US" sz="2800" spc="-1" strike="noStrike" u="sng">
                <a:solidFill>
                  <a:srgbClr val="000000"/>
                </a:solidFill>
                <a:uFillTx/>
                <a:latin typeface="Calibri"/>
              </a:rPr>
              <a:t>accuracy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 and </a:t>
            </a:r>
            <a:r>
              <a:rPr b="0" lang="en-US" sz="2800" spc="-1" strike="noStrike" u="sng">
                <a:solidFill>
                  <a:srgbClr val="000000"/>
                </a:solidFill>
                <a:uFillTx/>
                <a:latin typeface="Calibri"/>
              </a:rPr>
              <a:t>consistency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Picture 2" descr=""/>
          <p:cNvPicPr/>
          <p:nvPr/>
        </p:nvPicPr>
        <p:blipFill>
          <a:blip r:embed="rId1"/>
          <a:stretch/>
        </p:blipFill>
        <p:spPr>
          <a:xfrm>
            <a:off x="3321000" y="1523880"/>
            <a:ext cx="6159240" cy="5105160"/>
          </a:xfrm>
          <a:prstGeom prst="rect">
            <a:avLst/>
          </a:prstGeom>
          <a:ln w="0">
            <a:noFill/>
          </a:ln>
        </p:spPr>
      </p:pic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1320840" y="0"/>
            <a:ext cx="9852840" cy="129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685800" indent="-68580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Picture 2" descr=""/>
          <p:cNvPicPr/>
          <p:nvPr/>
        </p:nvPicPr>
        <p:blipFill>
          <a:blip r:embed="rId1"/>
          <a:stretch/>
        </p:blipFill>
        <p:spPr>
          <a:xfrm>
            <a:off x="3989520" y="1523880"/>
            <a:ext cx="6221160" cy="5105160"/>
          </a:xfrm>
          <a:prstGeom prst="rect">
            <a:avLst/>
          </a:prstGeom>
          <a:ln w="0">
            <a:noFill/>
          </a:ln>
        </p:spPr>
      </p:pic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1320840" y="0"/>
            <a:ext cx="9852840" cy="129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685800" indent="-68580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Rectangle 4"/>
          <p:cNvSpPr/>
          <p:nvPr/>
        </p:nvSpPr>
        <p:spPr>
          <a:xfrm>
            <a:off x="1676520" y="1523880"/>
            <a:ext cx="228564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800" spc="-1" strike="noStrike">
                <a:solidFill>
                  <a:srgbClr val="000000"/>
                </a:solidFill>
                <a:latin typeface="Palatino"/>
              </a:rPr>
              <a:t>Painting the Notch: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Palatino"/>
              </a:rPr>
              <a:t>Collecting location of impingement anatomy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2" descr=""/>
          <p:cNvPicPr/>
          <p:nvPr/>
        </p:nvPicPr>
        <p:blipFill>
          <a:blip r:embed="rId1"/>
          <a:stretch/>
        </p:blipFill>
        <p:spPr>
          <a:xfrm>
            <a:off x="3989520" y="1523880"/>
            <a:ext cx="6221160" cy="5105160"/>
          </a:xfrm>
          <a:prstGeom prst="rect">
            <a:avLst/>
          </a:prstGeom>
          <a:ln w="0">
            <a:noFill/>
          </a:ln>
        </p:spPr>
      </p:pic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1320840" y="0"/>
            <a:ext cx="9852840" cy="129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685800" indent="-68580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Rectangle 4"/>
          <p:cNvSpPr/>
          <p:nvPr/>
        </p:nvSpPr>
        <p:spPr>
          <a:xfrm>
            <a:off x="1676520" y="1523880"/>
            <a:ext cx="228564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800" spc="-1" strike="noStrike">
                <a:solidFill>
                  <a:srgbClr val="000000"/>
                </a:solidFill>
                <a:latin typeface="Palatino"/>
              </a:rPr>
              <a:t>Selection of tibial and femoral insertion points: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Palatino"/>
              </a:rPr>
              <a:t>Surgeon experience used to select “best” location for ACL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Picture 2" descr=""/>
          <p:cNvPicPr/>
          <p:nvPr/>
        </p:nvPicPr>
        <p:blipFill>
          <a:blip r:embed="rId1"/>
          <a:stretch/>
        </p:blipFill>
        <p:spPr>
          <a:xfrm>
            <a:off x="3987720" y="1523880"/>
            <a:ext cx="6222600" cy="5105160"/>
          </a:xfrm>
          <a:prstGeom prst="rect">
            <a:avLst/>
          </a:prstGeom>
          <a:ln w="0">
            <a:noFill/>
          </a:ln>
        </p:spPr>
      </p:pic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320840" y="0"/>
            <a:ext cx="9852840" cy="129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685800" indent="-685800">
              <a:lnSpc>
                <a:spcPct val="90000"/>
              </a:lnSpc>
              <a:buClr>
                <a:srgbClr val="000000"/>
              </a:buClr>
              <a:buFont typeface="StarSymbol"/>
              <a:buAutoNum type="arabicPeriod" startAt="2"/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Graft Placement:</a:t>
            </a:r>
            <a:br>
              <a:rPr sz="4400"/>
            </a:br>
            <a:r>
              <a:rPr b="0" lang="en-US" sz="2100" spc="-1" strike="noStrike" u="sng">
                <a:solidFill>
                  <a:srgbClr val="000000"/>
                </a:solidFill>
                <a:uFillTx/>
                <a:latin typeface="Calibri Light"/>
              </a:rPr>
              <a:t>Computer Guided ACL Recon.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7" name="Rectangle 4"/>
          <p:cNvSpPr/>
          <p:nvPr/>
        </p:nvSpPr>
        <p:spPr>
          <a:xfrm>
            <a:off x="1676520" y="1523880"/>
            <a:ext cx="228564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"/>
            </a:pPr>
            <a:r>
              <a:rPr b="1" lang="en-US" sz="1800" spc="-1" strike="noStrike">
                <a:solidFill>
                  <a:srgbClr val="000000"/>
                </a:solidFill>
                <a:latin typeface="Palatino"/>
              </a:rPr>
              <a:t>Non-Image Guided: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buNone/>
            </a:pPr>
            <a:endParaRPr b="0" lang="en-US" sz="1800" spc="-1" strike="noStrike">
              <a:latin typeface="Arial"/>
            </a:endParaRPr>
          </a:p>
          <a:p>
            <a:pPr lvl="1" marL="743040" indent="-2858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Palatino"/>
              </a:rPr>
              <a:t>Same principles applied without X-rays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LibreOffice/7.3.7.2$Linux_X86_64 LibreOffice_project/30$Build-2</Application>
  <AppVersion>15.0000</AppVersion>
  <Words>435</Words>
  <Paragraphs>91</Paragraphs>
  <Company>Kingston Health Sciences Centre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2022-02-08T15:55:50Z</dcterms:created>
  <dc:creator>Bardana, Davide</dc:creator>
  <dc:description/>
  <dc:language>en-US</dc:language>
  <cp:lastModifiedBy>Bardana, Davide</cp:lastModifiedBy>
  <dcterms:modified xsi:type="dcterms:W3CDTF">2022-02-08T15:57:03Z</dcterms:modified>
  <cp:revision>2</cp:revision>
  <dc:subject/>
  <dc:title>Graft Placement: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19</vt:i4>
  </property>
</Properties>
</file>